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90326-703D-449C-AE07-6CC85C75E6C7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CA55F7-3C30-4A5C-B1BD-5F6E61754E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2F54-B971-405D-A73D-FFE7369CA97A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Is a project considered research?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4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23672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r>
              <a:rPr lang="en-US" sz="2000" dirty="0" smtClean="0"/>
              <a:t>VAAAHS researcher involved in research based at another site</a:t>
            </a:r>
          </a:p>
          <a:p>
            <a:pPr marL="393192" lvl="1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2F54-B971-405D-A73D-FFE7369CA97A}" type="slidenum">
              <a:rPr lang="en-US" smtClean="0"/>
              <a:t>2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3005328"/>
            <a:ext cx="8229600" cy="423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93192" lvl="1" indent="0">
              <a:buNone/>
            </a:pPr>
            <a:r>
              <a:rPr lang="en-US" sz="2000" dirty="0" smtClean="0"/>
              <a:t>Research vs. “Preparatory </a:t>
            </a:r>
            <a:r>
              <a:rPr lang="en-US" sz="2000" dirty="0"/>
              <a:t>to </a:t>
            </a:r>
            <a:r>
              <a:rPr lang="en-US" sz="2000" dirty="0" smtClean="0"/>
              <a:t>research” </a:t>
            </a:r>
          </a:p>
          <a:p>
            <a:pPr marL="393192" lvl="1" indent="0">
              <a:buFont typeface="Verdana"/>
              <a:buNone/>
            </a:pP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505200"/>
            <a:ext cx="81915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609725"/>
            <a:ext cx="81915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/>
              <a:t>QI and research are easily confused because they </a:t>
            </a:r>
            <a:r>
              <a:rPr lang="en-US" sz="2400" dirty="0" smtClean="0"/>
              <a:t>can share </a:t>
            </a:r>
            <a:r>
              <a:rPr lang="en-US" sz="2400" dirty="0"/>
              <a:t>similar characteristics: </a:t>
            </a:r>
            <a:endParaRPr lang="en-US" sz="2400" dirty="0" smtClean="0"/>
          </a:p>
          <a:p>
            <a:r>
              <a:rPr lang="en-US" sz="2400" dirty="0" smtClean="0"/>
              <a:t>ask </a:t>
            </a:r>
            <a:r>
              <a:rPr lang="en-US" sz="2400" dirty="0"/>
              <a:t>clinically important </a:t>
            </a:r>
            <a:r>
              <a:rPr lang="en-US" sz="2400" dirty="0" smtClean="0"/>
              <a:t>questions</a:t>
            </a:r>
          </a:p>
          <a:p>
            <a:r>
              <a:rPr lang="en-US" sz="2400" dirty="0" smtClean="0"/>
              <a:t>use </a:t>
            </a:r>
            <a:r>
              <a:rPr lang="en-US" sz="2400" dirty="0"/>
              <a:t>patient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download </a:t>
            </a:r>
            <a:r>
              <a:rPr lang="en-US" sz="2400" dirty="0"/>
              <a:t>data from hospital or billing </a:t>
            </a:r>
            <a:r>
              <a:rPr lang="en-US" sz="2400" dirty="0" smtClean="0"/>
              <a:t>databases</a:t>
            </a:r>
          </a:p>
          <a:p>
            <a:r>
              <a:rPr lang="en-US" sz="2400" dirty="0" smtClean="0"/>
              <a:t>apply </a:t>
            </a:r>
            <a:r>
              <a:rPr lang="en-US" sz="2400" dirty="0"/>
              <a:t>complex statistical analyses to those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retrieve </a:t>
            </a:r>
            <a:r>
              <a:rPr lang="en-US" sz="2400" dirty="0"/>
              <a:t>patient information directly from the </a:t>
            </a:r>
            <a:r>
              <a:rPr lang="en-US" sz="2400" dirty="0" smtClean="0"/>
              <a:t>bedside</a:t>
            </a:r>
          </a:p>
          <a:p>
            <a:r>
              <a:rPr lang="en-US" sz="2400" dirty="0" smtClean="0"/>
              <a:t>have </a:t>
            </a:r>
            <a:r>
              <a:rPr lang="en-US" sz="2400" dirty="0"/>
              <a:t>as their goal the improvement of patient </a:t>
            </a:r>
            <a:r>
              <a:rPr lang="en-US" sz="2400" dirty="0" smtClean="0"/>
              <a:t>care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2F54-B971-405D-A73D-FFE7369CA97A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the project quality improvement or research?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46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2F54-B971-405D-A73D-FFE7369CA97A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How to distinguish quality </a:t>
            </a:r>
            <a:br>
              <a:rPr lang="en-US" sz="2800" dirty="0" smtClean="0"/>
            </a:br>
            <a:r>
              <a:rPr lang="en-US" sz="2800" dirty="0" smtClean="0"/>
              <a:t>improvement from research?</a:t>
            </a:r>
            <a:endParaRPr lang="en-US" sz="2800" dirty="0"/>
          </a:p>
        </p:txBody>
      </p:sp>
      <p:pic>
        <p:nvPicPr>
          <p:cNvPr id="2120" name="Picture 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676400"/>
            <a:ext cx="81915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7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035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VHA </a:t>
            </a:r>
            <a:r>
              <a:rPr lang="en-US" sz="1800" dirty="0"/>
              <a:t>Handbook 1058.05 requires that either the Program Office, or </a:t>
            </a:r>
            <a:r>
              <a:rPr lang="en-US" sz="1800" dirty="0" smtClean="0"/>
              <a:t>VISN/Medical Center Director designee </a:t>
            </a:r>
            <a:r>
              <a:rPr lang="en-US" sz="1800" dirty="0"/>
              <a:t>(depending on funding) </a:t>
            </a:r>
            <a:r>
              <a:rPr lang="en-US" sz="1800" dirty="0" smtClean="0"/>
              <a:t>supply a determination as to whether a project falls under Operations and is thus QI</a:t>
            </a:r>
            <a:endParaRPr lang="en-US" sz="1800" dirty="0"/>
          </a:p>
          <a:p>
            <a:pPr lvl="0"/>
            <a:r>
              <a:rPr lang="en-US" sz="1800" dirty="0" smtClean="0"/>
              <a:t>Research </a:t>
            </a:r>
            <a:r>
              <a:rPr lang="en-US" sz="1800" dirty="0"/>
              <a:t>does not have to be primary objective of the </a:t>
            </a:r>
            <a:r>
              <a:rPr lang="en-US" sz="1800" dirty="0" smtClean="0"/>
              <a:t>activity to require research oversight.</a:t>
            </a:r>
          </a:p>
          <a:p>
            <a:r>
              <a:rPr lang="en-US" sz="1800" dirty="0"/>
              <a:t>A project initially deemed to be QI can become research </a:t>
            </a:r>
            <a:r>
              <a:rPr lang="en-US" sz="1800" dirty="0" smtClean="0"/>
              <a:t>if the </a:t>
            </a:r>
            <a:r>
              <a:rPr lang="en-US" sz="1800" dirty="0"/>
              <a:t>activity </a:t>
            </a:r>
            <a:r>
              <a:rPr lang="en-US" sz="1800" dirty="0" smtClean="0"/>
              <a:t>has been modified at any point to </a:t>
            </a:r>
            <a:r>
              <a:rPr lang="en-US" sz="1800" dirty="0"/>
              <a:t>expand the knowledge base of a scientific discipline or scholarly field of </a:t>
            </a:r>
            <a:r>
              <a:rPr lang="en-US" sz="1800" dirty="0" smtClean="0"/>
              <a:t>study or otherwise contribute to generalizable knowledge. 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use of patient data, either in QI or research, requires </a:t>
            </a:r>
            <a:r>
              <a:rPr lang="en-US" sz="1800" dirty="0" smtClean="0"/>
              <a:t>oversight.  Who </a:t>
            </a:r>
            <a:r>
              <a:rPr lang="en-US" sz="1800" dirty="0"/>
              <a:t>is responsible? Current general guidance suggests</a:t>
            </a:r>
            <a:r>
              <a:rPr lang="en-US" sz="1800" dirty="0" smtClean="0"/>
              <a:t>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pPr marL="109728" indent="0">
              <a:buNone/>
            </a:pPr>
            <a:endParaRPr lang="en-US" sz="2400" dirty="0"/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2F54-B971-405D-A73D-FFE7369CA97A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However, remember that: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002213"/>
            <a:ext cx="60960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11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ti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Kati</Template>
  <TotalTime>9</TotalTime>
  <Words>210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Kati</vt:lpstr>
      <vt:lpstr>Is a project considered research?</vt:lpstr>
      <vt:lpstr>PowerPoint Presentation</vt:lpstr>
      <vt:lpstr>Is the project quality improvement or research?</vt:lpstr>
      <vt:lpstr>How to distinguish quality  improvement from research?</vt:lpstr>
      <vt:lpstr>However, remember that:</vt:lpstr>
    </vt:vector>
  </TitlesOfParts>
  <Company>Dept.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a project considered research?</dc:title>
  <dc:creator>Leah Gillon</dc:creator>
  <cp:lastModifiedBy>Leah Gillon</cp:lastModifiedBy>
  <cp:revision>2</cp:revision>
  <dcterms:created xsi:type="dcterms:W3CDTF">2015-06-23T19:19:25Z</dcterms:created>
  <dcterms:modified xsi:type="dcterms:W3CDTF">2015-08-14T19:03:17Z</dcterms:modified>
</cp:coreProperties>
</file>